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7" r:id="rId2"/>
    <p:sldId id="299" r:id="rId3"/>
    <p:sldId id="295" r:id="rId4"/>
    <p:sldId id="283" r:id="rId5"/>
    <p:sldId id="298" r:id="rId6"/>
    <p:sldId id="288" r:id="rId7"/>
  </p:sldIdLst>
  <p:sldSz cx="12192000" cy="6858000"/>
  <p:notesSz cx="6858000" cy="9144000"/>
  <p:defaultTextStyle>
    <a:defPPr>
      <a:defRPr lang="LID4096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00FF00"/>
    <a:srgbClr val="000000"/>
    <a:srgbClr val="F3FCFF"/>
    <a:srgbClr val="E1F7FF"/>
    <a:srgbClr val="93E3FF"/>
    <a:srgbClr val="FFF2CC"/>
    <a:srgbClr val="EFDECD"/>
    <a:srgbClr val="FFCCFF"/>
    <a:srgbClr val="FAD9C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352" autoAdjust="0"/>
    <p:restoredTop sz="96412" autoAdjust="0"/>
  </p:normalViewPr>
  <p:slideViewPr>
    <p:cSldViewPr snapToGrid="0">
      <p:cViewPr varScale="1">
        <p:scale>
          <a:sx n="116" d="100"/>
          <a:sy n="116" d="100"/>
        </p:scale>
        <p:origin x="63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2ACC7-CAF4-AFF7-B308-853C71F57A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35111B-5600-937B-2FDE-BEDE7CB7AD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F719B3-3571-BCE2-4246-93C7251ADD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943F9-8AC6-4393-AEEF-D45C2A43C7C7}" type="datetimeFigureOut">
              <a:rPr lang="LID4096" smtClean="0"/>
              <a:t>06/05/2025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D347FC-65D9-CA8F-8529-E0962E6AA1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4309EF-CB9B-EF57-FC84-26C5B71D5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DDE61-F2CD-4685-9306-DD5B16490D0C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2716107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D7188-0734-69BF-06A6-F99FB021AD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D23161-F9CC-207D-35CB-CFB5B1E0FB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434B28-408B-7017-7373-A1F25CD1F7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943F9-8AC6-4393-AEEF-D45C2A43C7C7}" type="datetimeFigureOut">
              <a:rPr lang="LID4096" smtClean="0"/>
              <a:t>06/05/2025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126A19-3BE2-D2E0-0589-A797D9AA11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C7DD2E-FA9B-5182-8D6A-CF80C14D52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DDE61-F2CD-4685-9306-DD5B16490D0C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5750662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C196E7B-31B1-C759-2710-4B5026128D5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C709FB2-AD7A-BEFD-CC75-D3F96DCF67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BEB602-ED08-418E-E1F0-4BAAB880A4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943F9-8AC6-4393-AEEF-D45C2A43C7C7}" type="datetimeFigureOut">
              <a:rPr lang="LID4096" smtClean="0"/>
              <a:t>06/05/2025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95296C-6584-97FA-923F-F7CFBB646A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3B5ADA-1A20-99C0-B185-EB725D15B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DDE61-F2CD-4685-9306-DD5B16490D0C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5406919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E3E9F-1C17-66B1-BA66-7D898FA0E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E7625E-7963-8BBB-C8E7-97A0FD1FAA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EEF080-E6A6-849F-E79D-F1A98EE3A2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943F9-8AC6-4393-AEEF-D45C2A43C7C7}" type="datetimeFigureOut">
              <a:rPr lang="LID4096" smtClean="0"/>
              <a:t>06/05/2025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67309F-BA6A-47F8-0177-05D00E2C1D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3EA71C-5B5B-619E-FB26-CBD2923E3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DDE61-F2CD-4685-9306-DD5B16490D0C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158645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E386C9-FAD7-6132-B131-D4C6DE76CA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3A0ABC-FB2C-8821-2E57-7BBF3A3C7F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170BDA-CD36-288A-481D-96DE70681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943F9-8AC6-4393-AEEF-D45C2A43C7C7}" type="datetimeFigureOut">
              <a:rPr lang="LID4096" smtClean="0"/>
              <a:t>06/05/2025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270DBA-A45A-9D28-258D-A867F4027D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1F3DE1-5E59-A80F-D5EC-452AD9D7D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DDE61-F2CD-4685-9306-DD5B16490D0C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924006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5E13F-1E25-05B9-D6CD-438B01482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27CC91-FF68-5472-9796-68D47893FD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D1510E-CFC5-A748-91FA-E44081EE16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F8AA83-3E03-8A8F-7839-8C441DA9EB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943F9-8AC6-4393-AEEF-D45C2A43C7C7}" type="datetimeFigureOut">
              <a:rPr lang="LID4096" smtClean="0"/>
              <a:t>06/05/2025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2D5094-EA69-23AD-7DFB-73B46660D7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7F20C7-60F8-7D19-0A39-3D16A2383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DDE61-F2CD-4685-9306-DD5B16490D0C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1549688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623F18-B4E0-A756-63A6-BA2C8AECC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69F224-F65B-CBD4-4230-C1C9CC1A86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18C90D-ACD5-8B79-3B53-39E2A0FA0C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C374A0F-A0E2-1402-8EFA-DA13D1FF17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84332A8-4AA5-17DE-3AC1-597407D79B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8C9DCBD-7E91-8433-F835-F4A4EF6E8A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943F9-8AC6-4393-AEEF-D45C2A43C7C7}" type="datetimeFigureOut">
              <a:rPr lang="LID4096" smtClean="0"/>
              <a:t>06/05/2025</a:t>
            </a:fld>
            <a:endParaRPr lang="LID4096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82307C4-9CC4-CF80-25E2-BEBEFD46F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B748AA3-705B-54C0-F7B8-6B51A6279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DDE61-F2CD-4685-9306-DD5B16490D0C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6895689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4940AA-5609-E4D2-7E8B-5C1D6C8EE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2608760-51A8-6B7D-AF6F-04A355CBFF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943F9-8AC6-4393-AEEF-D45C2A43C7C7}" type="datetimeFigureOut">
              <a:rPr lang="LID4096" smtClean="0"/>
              <a:t>06/05/2025</a:t>
            </a:fld>
            <a:endParaRPr lang="LID4096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184903-6136-D0AC-C8E5-7DAA329E2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318FC8-9612-477A-88A7-6DCE8280B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DDE61-F2CD-4685-9306-DD5B16490D0C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1157115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2B9C681-89AA-CDAD-843B-B28589082E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943F9-8AC6-4393-AEEF-D45C2A43C7C7}" type="datetimeFigureOut">
              <a:rPr lang="LID4096" smtClean="0"/>
              <a:t>06/05/2025</a:t>
            </a:fld>
            <a:endParaRPr lang="LID4096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CF0BE8A-F380-46B7-5673-1D6D5466C4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9688E0-9415-F8B7-7D65-318449AA4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DDE61-F2CD-4685-9306-DD5B16490D0C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3397553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A7AE9B-5016-3562-7EB1-4B643BA15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8D7854-E6EA-53A9-C1BA-BA846A279A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3B32EF-BC84-A20F-08B5-9939A4A883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3DE65E-DCBD-F64E-76CC-909AFA73C9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943F9-8AC6-4393-AEEF-D45C2A43C7C7}" type="datetimeFigureOut">
              <a:rPr lang="LID4096" smtClean="0"/>
              <a:t>06/05/2025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50DF15-5100-F4FC-B243-C49FEB991E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BA4512-DBF5-65E1-4829-4407401B5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DDE61-F2CD-4685-9306-DD5B16490D0C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0415977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9C9759-69EB-A1C8-E6B2-690E15F5F7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3B98FC0-2070-A188-5E31-1A1D2F06588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A5C83F-9F46-0661-E5A3-4F4F832499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4FB028-E232-DFA4-B40D-889EC5EB67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943F9-8AC6-4393-AEEF-D45C2A43C7C7}" type="datetimeFigureOut">
              <a:rPr lang="LID4096" smtClean="0"/>
              <a:t>06/05/2025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7592CC-EC9A-F53A-E79A-20393ACAA1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B0230B-B9CC-4441-02CD-0D59EC1FDE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DDE61-F2CD-4685-9306-DD5B16490D0C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8103603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E829DD-6BFB-2474-6A90-86E0AD526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FA4AA4-92C1-C775-64EC-651ABAD897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FDFE85-EA29-0CB8-0C52-173491EF2E4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0943F9-8AC6-4393-AEEF-D45C2A43C7C7}" type="datetimeFigureOut">
              <a:rPr lang="LID4096" smtClean="0"/>
              <a:t>06/05/2025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05AFCC-BF82-71B3-7D59-64FBA713FC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3DE9AA-3BC3-2FA4-653F-9F56F2F2DC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1DDE61-F2CD-4685-9306-DD5B16490D0C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790571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LID4096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5.png"/><Relationship Id="rId5" Type="http://schemas.openxmlformats.org/officeDocument/2006/relationships/image" Target="../media/image10.png"/><Relationship Id="rId10" Type="http://schemas.openxmlformats.org/officeDocument/2006/relationships/image" Target="../media/image1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grossiRM/00_Betami/blob/main/00_MF6/99_Summary_MF6_.xlsx" TargetMode="External"/><Relationship Id="rId3" Type="http://schemas.openxmlformats.org/officeDocument/2006/relationships/image" Target="../media/image17.png"/><Relationship Id="rId7" Type="http://schemas.openxmlformats.org/officeDocument/2006/relationships/hyperlink" Target="https://github.com/grossiRM/00_Betami/blob/main/99_Ye_are_Welcome/99_xls/01_Summary.xlsx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2.png"/><Relationship Id="rId5" Type="http://schemas.openxmlformats.org/officeDocument/2006/relationships/image" Target="../media/image19.png"/><Relationship Id="rId10" Type="http://schemas.openxmlformats.org/officeDocument/2006/relationships/image" Target="../media/image21.png"/><Relationship Id="rId4" Type="http://schemas.openxmlformats.org/officeDocument/2006/relationships/image" Target="../media/image18.png"/><Relationship Id="rId9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3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12" Type="http://schemas.openxmlformats.org/officeDocument/2006/relationships/image" Target="../media/image1.png"/><Relationship Id="rId17" Type="http://schemas.openxmlformats.org/officeDocument/2006/relationships/image" Target="../media/image47.png"/><Relationship Id="rId2" Type="http://schemas.openxmlformats.org/officeDocument/2006/relationships/image" Target="../media/image33.png"/><Relationship Id="rId16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5" Type="http://schemas.openxmlformats.org/officeDocument/2006/relationships/image" Target="../media/image45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Relationship Id="rId14" Type="http://schemas.openxmlformats.org/officeDocument/2006/relationships/image" Target="../media/image4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31D607-ADF2-B92F-DA85-EB6DDA6C03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B224627-6E2C-8E8B-AF63-8353E66D3C7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278"/>
          <a:stretch/>
        </p:blipFill>
        <p:spPr>
          <a:xfrm>
            <a:off x="205364" y="215054"/>
            <a:ext cx="1857375" cy="258589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40F3BE7-0650-51EA-5F11-47794A30A14E}"/>
              </a:ext>
            </a:extLst>
          </p:cNvPr>
          <p:cNvSpPr/>
          <p:nvPr/>
        </p:nvSpPr>
        <p:spPr>
          <a:xfrm flipV="1">
            <a:off x="118918" y="199529"/>
            <a:ext cx="1214226" cy="209160"/>
          </a:xfrm>
          <a:prstGeom prst="rect">
            <a:avLst/>
          </a:prstGeom>
          <a:noFill/>
          <a:ln w="6350"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none" anchor="ctr" anchorCtr="0">
            <a:noAutofit/>
          </a:bodyPr>
          <a:lstStyle/>
          <a:p>
            <a:endParaRPr lang="LID4096" dirty="0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A494D684-EBF0-B8C7-30A8-DC26E95D32FC}"/>
              </a:ext>
            </a:extLst>
          </p:cNvPr>
          <p:cNvGrpSpPr>
            <a:grpSpLocks noChangeAspect="1"/>
          </p:cNvGrpSpPr>
          <p:nvPr/>
        </p:nvGrpSpPr>
        <p:grpSpPr>
          <a:xfrm>
            <a:off x="1813339" y="150636"/>
            <a:ext cx="10026398" cy="6583680"/>
            <a:chOff x="2137625" y="-1052854"/>
            <a:chExt cx="21592386" cy="14178308"/>
          </a:xfrm>
        </p:grpSpPr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8C89A09F-7434-4793-24B9-5BFC62B5325B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22818" y="-1052854"/>
              <a:ext cx="7022000" cy="7022000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978EBCA4-2BD9-C04C-2AEA-6F925A7202CC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708011" y="-1052854"/>
              <a:ext cx="7022000" cy="7022000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ECBA42EC-CDE6-3DB2-8125-55D7949A24A8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137625" y="6103454"/>
              <a:ext cx="7022000" cy="7022000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A23AFBF8-6FE1-C114-6097-5BFA8F918446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422818" y="6103453"/>
              <a:ext cx="7022000" cy="7021999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8B42ADD5-44F4-C0E6-21F6-642307556F44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6708011" y="6103453"/>
              <a:ext cx="7022000" cy="7022000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3734558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457925-EF03-8A28-9AB0-84506B23BE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C02967A9-C708-CBAA-15E5-88677F6C4C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9164" y="1402260"/>
            <a:ext cx="1577642" cy="229047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4954855-2E1F-31D9-E304-F4B409994A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0115" y="93156"/>
            <a:ext cx="3126691" cy="122348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DC455FC-DDE3-1133-122D-E4114154C2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4946" y="1405701"/>
            <a:ext cx="1002673" cy="93653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ABCAEFA-6BD6-EDC6-C0E9-626D11DB5D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58874" y="3740783"/>
            <a:ext cx="3526350" cy="2326326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EA3582FF-8CD5-A1CB-6D6E-09E5498F1E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88864" y="1911094"/>
            <a:ext cx="2961227" cy="1306911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0B57411C-EB44-E7FE-9D70-E96A259B1D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97160" y="4610403"/>
            <a:ext cx="2534039" cy="115931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D7C898FB-4D05-432B-0760-DFBC1CD9997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88864" y="3273818"/>
            <a:ext cx="2541287" cy="129204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83ED870E-C54A-468E-1266-CE1E4C29B18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88864" y="93156"/>
            <a:ext cx="3433763" cy="176212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967610E-57BB-2317-3247-A444BF6BF389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t="1278"/>
          <a:stretch/>
        </p:blipFill>
        <p:spPr>
          <a:xfrm>
            <a:off x="205364" y="215054"/>
            <a:ext cx="1857375" cy="258589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F3391B8-59A9-F2BD-71AB-538A94FC28E3}"/>
              </a:ext>
            </a:extLst>
          </p:cNvPr>
          <p:cNvSpPr/>
          <p:nvPr/>
        </p:nvSpPr>
        <p:spPr>
          <a:xfrm flipV="1">
            <a:off x="118918" y="1402260"/>
            <a:ext cx="1214226" cy="209160"/>
          </a:xfrm>
          <a:prstGeom prst="rect">
            <a:avLst/>
          </a:prstGeom>
          <a:noFill/>
          <a:ln w="6350"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none" anchor="ctr" anchorCtr="0">
            <a:noAutofit/>
          </a:bodyPr>
          <a:lstStyle/>
          <a:p>
            <a:endParaRPr lang="LID4096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13E61C-0EAF-41B8-EECA-BA24DCC8283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61645" y="1175423"/>
            <a:ext cx="2733675" cy="233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5945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7FA84D2B-A419-BA84-2DE2-DF40C5B560A4}"/>
              </a:ext>
            </a:extLst>
          </p:cNvPr>
          <p:cNvGrpSpPr>
            <a:grpSpLocks noChangeAspect="1"/>
          </p:cNvGrpSpPr>
          <p:nvPr/>
        </p:nvGrpSpPr>
        <p:grpSpPr>
          <a:xfrm>
            <a:off x="4085117" y="144039"/>
            <a:ext cx="7762998" cy="6517791"/>
            <a:chOff x="3937687" y="-124266"/>
            <a:chExt cx="8088552" cy="6791122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FFA04937-DE07-A062-A874-BD1F17C432CD}"/>
                </a:ext>
              </a:extLst>
            </p:cNvPr>
            <p:cNvGrpSpPr/>
            <p:nvPr/>
          </p:nvGrpSpPr>
          <p:grpSpPr>
            <a:xfrm>
              <a:off x="3937687" y="150635"/>
              <a:ext cx="8088552" cy="6516221"/>
              <a:chOff x="90715" y="163050"/>
              <a:chExt cx="12015560" cy="8701148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7B6DE97A-0F62-069C-EC90-FC3D489E17FC}"/>
                  </a:ext>
                </a:extLst>
              </p:cNvPr>
              <p:cNvSpPr/>
              <p:nvPr/>
            </p:nvSpPr>
            <p:spPr>
              <a:xfrm>
                <a:off x="90715" y="163050"/>
                <a:ext cx="12015560" cy="669495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516946CA-1962-AFE7-A833-E6CD63A8DED9}"/>
                  </a:ext>
                </a:extLst>
              </p:cNvPr>
              <p:cNvGrpSpPr/>
              <p:nvPr/>
            </p:nvGrpSpPr>
            <p:grpSpPr>
              <a:xfrm>
                <a:off x="6198179" y="4857850"/>
                <a:ext cx="5859507" cy="4006348"/>
                <a:chOff x="6198179" y="4857850"/>
                <a:chExt cx="5859507" cy="4006348"/>
              </a:xfrm>
            </p:grpSpPr>
            <p:pic>
              <p:nvPicPr>
                <p:cNvPr id="16" name="Picture 15">
                  <a:extLst>
                    <a:ext uri="{FF2B5EF4-FFF2-40B4-BE49-F238E27FC236}">
                      <a16:creationId xmlns:a16="http://schemas.microsoft.com/office/drawing/2014/main" id="{6C893D4E-2A1C-8ECB-CE91-B293D1CA48F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6198179" y="6943724"/>
                  <a:ext cx="5835032" cy="1920474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</p:pic>
            <p:pic>
              <p:nvPicPr>
                <p:cNvPr id="17" name="Picture 16">
                  <a:extLst>
                    <a:ext uri="{FF2B5EF4-FFF2-40B4-BE49-F238E27FC236}">
                      <a16:creationId xmlns:a16="http://schemas.microsoft.com/office/drawing/2014/main" id="{3905CBD2-7379-980D-7F67-88D7BD6965E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222654" y="4857850"/>
                  <a:ext cx="5835032" cy="1920476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</p:pic>
          </p:grpSp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DE423219-70E4-A51F-F637-658D1BB857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 r="24015" b="67384"/>
              <a:stretch/>
            </p:blipFill>
            <p:spPr>
              <a:xfrm>
                <a:off x="9187072" y="5047489"/>
                <a:ext cx="2624420" cy="327533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40385A10-8D7D-1096-F340-0343307802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 l="659" t="64003" r="22647" b="1751"/>
              <a:stretch/>
            </p:blipFill>
            <p:spPr>
              <a:xfrm>
                <a:off x="9162600" y="7300149"/>
                <a:ext cx="2648894" cy="343905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</p:pic>
        </p:grp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C83A7D16-E071-5EE4-C64D-4ADC6AC8B71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21303"/>
            <a:stretch/>
          </p:blipFill>
          <p:spPr>
            <a:xfrm>
              <a:off x="4021268" y="3662127"/>
              <a:ext cx="3960695" cy="3004605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7B20E6DF-4B8A-517E-7F8E-33A89974F0B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t="64070" r="17344" b="2294"/>
            <a:stretch/>
          </p:blipFill>
          <p:spPr>
            <a:xfrm>
              <a:off x="6019800" y="5337343"/>
              <a:ext cx="1836454" cy="247860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75DBF955-CF20-DA34-D4B8-620D0E366737}"/>
                </a:ext>
              </a:extLst>
            </p:cNvPr>
            <p:cNvSpPr txBox="1"/>
            <p:nvPr/>
          </p:nvSpPr>
          <p:spPr>
            <a:xfrm>
              <a:off x="4016735" y="-124266"/>
              <a:ext cx="5667187" cy="24280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900" dirty="0">
                  <a:solidFill>
                    <a:srgbClr val="0563C1"/>
                  </a:solidFill>
                  <a:hlinkClick r:id="rId7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https://github.com/grossiRM/00_Betami/blob/main/99_Ye_are_Welcome/99_xls/01_</a:t>
              </a:r>
              <a:r>
                <a:rPr lang="en-US" sz="900" b="1" dirty="0">
                  <a:hlinkClick r:id="rId7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Summary</a:t>
              </a:r>
              <a:r>
                <a:rPr lang="en-US" sz="900" dirty="0">
                  <a:solidFill>
                    <a:srgbClr val="0563C1"/>
                  </a:solidFill>
                  <a:hlinkClick r:id="rId7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.xlsx</a:t>
              </a:r>
              <a:endParaRPr lang="LID4096" sz="900" dirty="0"/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B6C8AE1F-3995-D285-4307-A512C5E71DB1}"/>
              </a:ext>
            </a:extLst>
          </p:cNvPr>
          <p:cNvSpPr txBox="1"/>
          <p:nvPr/>
        </p:nvSpPr>
        <p:spPr>
          <a:xfrm>
            <a:off x="205364" y="6493379"/>
            <a:ext cx="4349912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LID4096" sz="800" dirty="0">
                <a:solidFill>
                  <a:srgbClr val="0563C1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https://github.com/grossiRM/00_Betami/blob/main/00_MF6/99_Summary_</a:t>
            </a:r>
            <a:r>
              <a:rPr lang="LID4096" sz="800" b="1" dirty="0"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MF6</a:t>
            </a:r>
            <a:r>
              <a:rPr lang="LID4096" sz="800" dirty="0">
                <a:solidFill>
                  <a:srgbClr val="0563C1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_.xlsx</a:t>
            </a:r>
            <a:endParaRPr lang="LID4096" sz="8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8AC78C0-8E04-541B-2832-83653B8ACFE0}"/>
              </a:ext>
            </a:extLst>
          </p:cNvPr>
          <p:cNvSpPr txBox="1"/>
          <p:nvPr/>
        </p:nvSpPr>
        <p:spPr>
          <a:xfrm>
            <a:off x="2905016" y="364621"/>
            <a:ext cx="10493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LID4096"/>
            </a:defPPr>
            <a:lvl1pPr>
              <a:defRPr b="1"/>
            </a:lvl1pPr>
          </a:lstStyle>
          <a:p>
            <a:r>
              <a:rPr lang="pt-BR" dirty="0"/>
              <a:t>Excel_01</a:t>
            </a:r>
            <a:endParaRPr lang="LID4096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37A2690-D378-A9B1-BF2D-97A71DD1F404}"/>
              </a:ext>
            </a:extLst>
          </p:cNvPr>
          <p:cNvSpPr txBox="1"/>
          <p:nvPr/>
        </p:nvSpPr>
        <p:spPr>
          <a:xfrm>
            <a:off x="84652" y="6165239"/>
            <a:ext cx="10493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LID4096"/>
            </a:defPPr>
            <a:lvl1pPr>
              <a:defRPr b="1"/>
            </a:lvl1pPr>
          </a:lstStyle>
          <a:p>
            <a:r>
              <a:rPr lang="pt-BR" dirty="0"/>
              <a:t>Excel_02</a:t>
            </a:r>
            <a:endParaRPr lang="LID4096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5EDE995-5AC1-CA67-589F-FC8D8705C6F8}"/>
              </a:ext>
            </a:extLst>
          </p:cNvPr>
          <p:cNvSpPr txBox="1"/>
          <p:nvPr/>
        </p:nvSpPr>
        <p:spPr>
          <a:xfrm>
            <a:off x="4160983" y="6292379"/>
            <a:ext cx="10493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LID4096"/>
            </a:defPPr>
            <a:lvl1pPr>
              <a:defRPr b="1"/>
            </a:lvl1pPr>
          </a:lstStyle>
          <a:p>
            <a:r>
              <a:rPr lang="pt-BR" dirty="0" err="1"/>
              <a:t>Toth’s</a:t>
            </a:r>
            <a:endParaRPr lang="LID4096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D25C2C-A6E1-4751-00F1-79F75B8E4DEC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t="1278"/>
          <a:stretch/>
        </p:blipFill>
        <p:spPr>
          <a:xfrm>
            <a:off x="205364" y="215054"/>
            <a:ext cx="1857375" cy="258589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63CA528-7074-506A-DABC-0BD68C28B189}"/>
              </a:ext>
            </a:extLst>
          </p:cNvPr>
          <p:cNvSpPr/>
          <p:nvPr/>
        </p:nvSpPr>
        <p:spPr>
          <a:xfrm flipV="1">
            <a:off x="118918" y="215055"/>
            <a:ext cx="2298816" cy="199956"/>
          </a:xfrm>
          <a:prstGeom prst="rect">
            <a:avLst/>
          </a:prstGeom>
          <a:noFill/>
          <a:ln w="6350"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none" anchor="ctr" anchorCtr="0">
            <a:noAutofit/>
          </a:bodyPr>
          <a:lstStyle/>
          <a:p>
            <a:endParaRPr lang="LID4096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E06E48-3293-748B-53B2-B70A455239F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72517" y="537674"/>
            <a:ext cx="7628393" cy="310771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711BABF-6E27-AF9D-0E74-16A2EDBEC01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22286" y="1213366"/>
            <a:ext cx="2105025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731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4297C0D4-27E2-E77D-BB01-25A1189A994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278"/>
          <a:stretch/>
        </p:blipFill>
        <p:spPr>
          <a:xfrm>
            <a:off x="205364" y="215054"/>
            <a:ext cx="1857375" cy="2585898"/>
          </a:xfrm>
          <a:prstGeom prst="rect">
            <a:avLst/>
          </a:prstGeom>
        </p:spPr>
      </p:pic>
      <p:grpSp>
        <p:nvGrpSpPr>
          <p:cNvPr id="46" name="Group 45">
            <a:extLst>
              <a:ext uri="{FF2B5EF4-FFF2-40B4-BE49-F238E27FC236}">
                <a16:creationId xmlns:a16="http://schemas.microsoft.com/office/drawing/2014/main" id="{DDE1F7EB-0C67-A735-92A5-493EBF28C639}"/>
              </a:ext>
            </a:extLst>
          </p:cNvPr>
          <p:cNvGrpSpPr/>
          <p:nvPr/>
        </p:nvGrpSpPr>
        <p:grpSpPr>
          <a:xfrm>
            <a:off x="220900" y="3401263"/>
            <a:ext cx="3683678" cy="3289308"/>
            <a:chOff x="2364029" y="713938"/>
            <a:chExt cx="3904818" cy="3649444"/>
          </a:xfrm>
        </p:grpSpPr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97BDAA0C-C4D8-B552-D514-5CEEC70B1D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5870" r="26475"/>
            <a:stretch/>
          </p:blipFill>
          <p:spPr>
            <a:xfrm>
              <a:off x="2365424" y="713938"/>
              <a:ext cx="2633226" cy="3245674"/>
            </a:xfrm>
            <a:prstGeom prst="rect">
              <a:avLst/>
            </a:prstGeom>
          </p:spPr>
        </p:pic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4717721C-8912-9A18-0747-706F94E7EC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97379" y="771107"/>
              <a:ext cx="997304" cy="963688"/>
            </a:xfrm>
            <a:prstGeom prst="rect">
              <a:avLst/>
            </a:prstGeom>
          </p:spPr>
        </p:pic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3CCFD3CC-F8BB-F379-98F1-F8E3E184B41B}"/>
                </a:ext>
              </a:extLst>
            </p:cNvPr>
            <p:cNvSpPr/>
            <p:nvPr/>
          </p:nvSpPr>
          <p:spPr>
            <a:xfrm>
              <a:off x="2365423" y="713938"/>
              <a:ext cx="3730577" cy="1020857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wrap="none" anchor="ctr" anchorCtr="0">
              <a:noAutofit/>
            </a:bodyPr>
            <a:lstStyle/>
            <a:p>
              <a:endParaRPr lang="LID4096" sz="1600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1EB7B0E1-1B41-0E19-33ED-247B9FDCE7C8}"/>
                </a:ext>
              </a:extLst>
            </p:cNvPr>
            <p:cNvSpPr txBox="1"/>
            <p:nvPr/>
          </p:nvSpPr>
          <p:spPr>
            <a:xfrm>
              <a:off x="5615997" y="933220"/>
              <a:ext cx="480004" cy="40976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LID4096"/>
              </a:defPPr>
              <a:lvl1pPr>
                <a:defRPr sz="1100" b="1"/>
              </a:lvl1pPr>
            </a:lstStyle>
            <a:p>
              <a:pPr algn="ctr"/>
              <a:r>
                <a:rPr lang="en-US" sz="1800" dirty="0"/>
                <a:t>1D</a:t>
              </a:r>
              <a:endParaRPr lang="LID4096" sz="1800" dirty="0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ACD33185-F297-BCA5-D84A-40A1E9800923}"/>
                </a:ext>
              </a:extLst>
            </p:cNvPr>
            <p:cNvSpPr/>
            <p:nvPr/>
          </p:nvSpPr>
          <p:spPr>
            <a:xfrm>
              <a:off x="2364029" y="1734796"/>
              <a:ext cx="3730577" cy="789330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wrap="none" anchor="ctr" anchorCtr="0">
              <a:noAutofit/>
            </a:bodyPr>
            <a:lstStyle/>
            <a:p>
              <a:endParaRPr lang="LID4096" sz="1600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0C4E8232-324E-710B-5082-1F3E0F3A2810}"/>
                </a:ext>
              </a:extLst>
            </p:cNvPr>
            <p:cNvSpPr/>
            <p:nvPr/>
          </p:nvSpPr>
          <p:spPr>
            <a:xfrm>
              <a:off x="2364029" y="2524125"/>
              <a:ext cx="3730577" cy="1457325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wrap="none" anchor="ctr" anchorCtr="0">
              <a:noAutofit/>
            </a:bodyPr>
            <a:lstStyle/>
            <a:p>
              <a:endParaRPr lang="LID4096" sz="1600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453F7507-F798-7622-DA25-5401BE9FDC38}"/>
                </a:ext>
              </a:extLst>
            </p:cNvPr>
            <p:cNvSpPr txBox="1"/>
            <p:nvPr/>
          </p:nvSpPr>
          <p:spPr>
            <a:xfrm>
              <a:off x="4942559" y="1835477"/>
              <a:ext cx="480004" cy="40976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LID4096"/>
              </a:defPPr>
              <a:lvl1pPr>
                <a:defRPr sz="1100" b="1"/>
              </a:lvl1pPr>
            </a:lstStyle>
            <a:p>
              <a:pPr algn="ctr"/>
              <a:r>
                <a:rPr lang="en-US" sz="1800" dirty="0"/>
                <a:t>2D</a:t>
              </a:r>
              <a:endParaRPr lang="LID4096" sz="1800" dirty="0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DA5685EA-A940-D2C0-ABF8-B91E9639E09F}"/>
                </a:ext>
              </a:extLst>
            </p:cNvPr>
            <p:cNvSpPr txBox="1"/>
            <p:nvPr/>
          </p:nvSpPr>
          <p:spPr>
            <a:xfrm>
              <a:off x="4061460" y="2546984"/>
              <a:ext cx="1382629" cy="6402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50" b="1" dirty="0"/>
                <a:t>Freundlich, Langmuir, decay, R, </a:t>
              </a:r>
            </a:p>
            <a:p>
              <a:r>
                <a:rPr lang="en-US" sz="1050" b="1" dirty="0"/>
                <a:t>.. Flopy isotherms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171D48D5-CB82-3EF1-D7C4-54BBD5B779C1}"/>
                </a:ext>
              </a:extLst>
            </p:cNvPr>
            <p:cNvSpPr txBox="1"/>
            <p:nvPr/>
          </p:nvSpPr>
          <p:spPr>
            <a:xfrm>
              <a:off x="5049648" y="3386994"/>
              <a:ext cx="1219199" cy="65733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LID4096"/>
              </a:defPPr>
              <a:lvl1pPr>
                <a:defRPr sz="1100" b="1"/>
              </a:lvl1pPr>
            </a:lstStyle>
            <a:p>
              <a:r>
                <a:rPr lang="en-US" sz="1050" dirty="0"/>
                <a:t>van Genuchten, </a:t>
              </a:r>
            </a:p>
            <a:p>
              <a:r>
                <a:rPr lang="en-US" sz="1050" dirty="0"/>
                <a:t>Brooks Corey</a:t>
              </a:r>
            </a:p>
            <a:p>
              <a:r>
                <a:rPr lang="en-US" sz="1050" dirty="0"/>
                <a:t>Hydro's</a:t>
              </a:r>
            </a:p>
          </p:txBody>
        </p: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34A4C57F-1D74-DD75-8F1C-4CFA5A0349CE}"/>
                </a:ext>
              </a:extLst>
            </p:cNvPr>
            <p:cNvCxnSpPr>
              <a:cxnSpLocks/>
            </p:cNvCxnSpPr>
            <p:nvPr/>
          </p:nvCxnSpPr>
          <p:spPr>
            <a:xfrm>
              <a:off x="4442390" y="3549879"/>
              <a:ext cx="54864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cxnSp>
        <p:sp>
          <p:nvSpPr>
            <p:cNvPr id="81" name="Rectangle 1">
              <a:extLst>
                <a:ext uri="{FF2B5EF4-FFF2-40B4-BE49-F238E27FC236}">
                  <a16:creationId xmlns:a16="http://schemas.microsoft.com/office/drawing/2014/main" id="{03CB40EB-CE5F-4841-34EE-2CBA4B8811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64029" y="4021907"/>
              <a:ext cx="3810518" cy="3414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LID4096" altLang="LID4096" sz="1400" dirty="0"/>
                <a:t>Relative Permeability from Capillary Pressure</a:t>
              </a:r>
            </a:p>
          </p:txBody>
        </p:sp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48AC3884-60B6-88FF-4724-F64E320D2DC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1" b="-585"/>
          <a:stretch/>
        </p:blipFill>
        <p:spPr>
          <a:xfrm>
            <a:off x="2828275" y="167429"/>
            <a:ext cx="3962583" cy="3057239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BE0581B-0CC4-09E7-6BCC-39ADBE75FD27}"/>
              </a:ext>
            </a:extLst>
          </p:cNvPr>
          <p:cNvSpPr/>
          <p:nvPr/>
        </p:nvSpPr>
        <p:spPr>
          <a:xfrm>
            <a:off x="118918" y="415011"/>
            <a:ext cx="2298816" cy="404140"/>
          </a:xfrm>
          <a:prstGeom prst="rect">
            <a:avLst/>
          </a:prstGeom>
          <a:noFill/>
          <a:ln w="6350"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none" anchor="ctr" anchorCtr="0">
            <a:noAutofit/>
          </a:bodyPr>
          <a:lstStyle/>
          <a:p>
            <a:endParaRPr lang="LID4096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6319723-66EE-DB0E-948D-D1BBC15DDA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07189" y="1259747"/>
            <a:ext cx="2170088" cy="1136304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3172B601-71FF-32E5-47AD-97CCFC27687C}"/>
              </a:ext>
            </a:extLst>
          </p:cNvPr>
          <p:cNvSpPr/>
          <p:nvPr/>
        </p:nvSpPr>
        <p:spPr>
          <a:xfrm>
            <a:off x="3823669" y="2273181"/>
            <a:ext cx="444510" cy="244575"/>
          </a:xfrm>
          <a:prstGeom prst="rect">
            <a:avLst/>
          </a:prstGeom>
          <a:noFill/>
          <a:ln w="6350"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none" anchor="ctr" anchorCtr="0">
            <a:noAutofit/>
          </a:bodyPr>
          <a:lstStyle/>
          <a:p>
            <a:endParaRPr lang="LID4096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07FE5F3-8091-D3A7-C53F-BCA076C1C1F4}"/>
              </a:ext>
            </a:extLst>
          </p:cNvPr>
          <p:cNvGrpSpPr/>
          <p:nvPr/>
        </p:nvGrpSpPr>
        <p:grpSpPr>
          <a:xfrm>
            <a:off x="8564649" y="119062"/>
            <a:ext cx="3169437" cy="6619875"/>
            <a:chOff x="8767190" y="109673"/>
            <a:chExt cx="3169437" cy="6619875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A150A726-7430-4954-357E-CE7D8FCBFD1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771520" y="109673"/>
              <a:ext cx="3076575" cy="6619875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EC46055B-DB4B-D1F7-1A30-B80D7ACC8BFC}"/>
                </a:ext>
              </a:extLst>
            </p:cNvPr>
            <p:cNvSpPr/>
            <p:nvPr/>
          </p:nvSpPr>
          <p:spPr>
            <a:xfrm>
              <a:off x="8767190" y="1689388"/>
              <a:ext cx="3169437" cy="414649"/>
            </a:xfrm>
            <a:prstGeom prst="rect">
              <a:avLst/>
            </a:prstGeom>
            <a:noFill/>
            <a:ln w="9525">
              <a:solidFill>
                <a:srgbClr val="0000FF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wrap="none" anchor="ctr" anchorCtr="0">
              <a:noAutofit/>
            </a:bodyPr>
            <a:lstStyle/>
            <a:p>
              <a:endParaRPr lang="LID4096" dirty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3E3A54C-E9B9-AE60-ACCE-A72AD4EEEBE9}"/>
                </a:ext>
              </a:extLst>
            </p:cNvPr>
            <p:cNvSpPr/>
            <p:nvPr/>
          </p:nvSpPr>
          <p:spPr>
            <a:xfrm>
              <a:off x="8767190" y="3710125"/>
              <a:ext cx="2170088" cy="816574"/>
            </a:xfrm>
            <a:prstGeom prst="rect">
              <a:avLst/>
            </a:prstGeom>
            <a:noFill/>
            <a:ln w="9525">
              <a:solidFill>
                <a:srgbClr val="0000FF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wrap="none" anchor="ctr" anchorCtr="0">
              <a:noAutofit/>
            </a:bodyPr>
            <a:lstStyle/>
            <a:p>
              <a:endParaRPr lang="LID4096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6D46865B-C8F5-7E29-5AF0-ACC56CFAC822}"/>
                </a:ext>
              </a:extLst>
            </p:cNvPr>
            <p:cNvSpPr/>
            <p:nvPr/>
          </p:nvSpPr>
          <p:spPr>
            <a:xfrm>
              <a:off x="8767190" y="6100246"/>
              <a:ext cx="2091448" cy="594898"/>
            </a:xfrm>
            <a:prstGeom prst="rect">
              <a:avLst/>
            </a:prstGeom>
            <a:noFill/>
            <a:ln w="9525">
              <a:solidFill>
                <a:srgbClr val="0000FF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wrap="none" anchor="ctr" anchorCtr="0">
              <a:noAutofit/>
            </a:bodyPr>
            <a:lstStyle/>
            <a:p>
              <a:endParaRPr lang="LID4096"/>
            </a:p>
          </p:txBody>
        </p:sp>
      </p:grpSp>
      <p:pic>
        <p:nvPicPr>
          <p:cNvPr id="30" name="Picture 29">
            <a:extLst>
              <a:ext uri="{FF2B5EF4-FFF2-40B4-BE49-F238E27FC236}">
                <a16:creationId xmlns:a16="http://schemas.microsoft.com/office/drawing/2014/main" id="{A6F768A1-BB54-975B-578B-DF5F3DFE47C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51423" y="3422429"/>
            <a:ext cx="1511947" cy="98969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D7E3DB3C-ACA8-A736-F5FB-D972E076741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32277" y="3419368"/>
            <a:ext cx="2170189" cy="98969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50646850-452E-5FE8-30A6-72161C0076A1}"/>
              </a:ext>
            </a:extLst>
          </p:cNvPr>
          <p:cNvSpPr txBox="1"/>
          <p:nvPr/>
        </p:nvSpPr>
        <p:spPr>
          <a:xfrm>
            <a:off x="200715" y="3095806"/>
            <a:ext cx="71368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LID4096"/>
            </a:defPPr>
            <a:lvl1pPr>
              <a:defRPr sz="1100" b="1"/>
            </a:lvl1pPr>
          </a:lstStyle>
          <a:p>
            <a:pPr algn="ctr"/>
            <a:r>
              <a:rPr lang="en-US" sz="1200" dirty="0"/>
              <a:t>Zahasky</a:t>
            </a:r>
            <a:endParaRPr lang="LID4096" sz="1200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4F9E0F1C-2D03-9996-626C-F43323310329}"/>
              </a:ext>
            </a:extLst>
          </p:cNvPr>
          <p:cNvGrpSpPr>
            <a:grpSpLocks noChangeAspect="1"/>
          </p:cNvGrpSpPr>
          <p:nvPr/>
        </p:nvGrpSpPr>
        <p:grpSpPr>
          <a:xfrm>
            <a:off x="3951423" y="4458289"/>
            <a:ext cx="2820424" cy="1868357"/>
            <a:chOff x="5817289" y="4449137"/>
            <a:chExt cx="2094471" cy="1387458"/>
          </a:xfrm>
        </p:grpSpPr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25CE98D4-A5B4-1343-BC00-E0F97A6FFB8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817289" y="4449137"/>
              <a:ext cx="2094471" cy="904215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1196C554-2CE1-9F07-CE1A-242B406A0D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817289" y="5374257"/>
              <a:ext cx="973569" cy="462338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DA723EEC-0040-ED9E-E64B-FAC1C7044C9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813282" y="5374257"/>
              <a:ext cx="1098477" cy="462338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008F79C4-1D46-34C7-C748-88BE9DFA91BA}"/>
              </a:ext>
            </a:extLst>
          </p:cNvPr>
          <p:cNvSpPr txBox="1"/>
          <p:nvPr/>
        </p:nvSpPr>
        <p:spPr>
          <a:xfrm>
            <a:off x="7881976" y="76554"/>
            <a:ext cx="58791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LID4096"/>
            </a:defPPr>
            <a:lvl1pPr>
              <a:defRPr sz="1100" b="1"/>
            </a:lvl1pPr>
          </a:lstStyle>
          <a:p>
            <a:pPr algn="ctr"/>
            <a:r>
              <a:rPr lang="en-US" sz="1200" dirty="0"/>
              <a:t>Zheng</a:t>
            </a:r>
            <a:endParaRPr lang="LID4096" sz="1200" dirty="0"/>
          </a:p>
        </p:txBody>
      </p:sp>
    </p:spTree>
    <p:extLst>
      <p:ext uri="{BB962C8B-B14F-4D97-AF65-F5344CB8AC3E}">
        <p14:creationId xmlns:p14="http://schemas.microsoft.com/office/powerpoint/2010/main" val="21988564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228533-9E38-1C5C-935A-0B12E2B66E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1E126BD-A349-3F4C-A427-D32C43101657}"/>
              </a:ext>
            </a:extLst>
          </p:cNvPr>
          <p:cNvSpPr txBox="1"/>
          <p:nvPr/>
        </p:nvSpPr>
        <p:spPr>
          <a:xfrm>
            <a:off x="2017167" y="4692871"/>
            <a:ext cx="5386743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>
            <a:defPPr>
              <a:defRPr lang="LID4096"/>
            </a:defPPr>
            <a:lvl1pPr>
              <a:defRPr sz="1400"/>
            </a:lvl1pPr>
          </a:lstStyle>
          <a:p>
            <a:r>
              <a:rPr lang="LID4096" sz="1200" dirty="0"/>
              <a:t>E:\15_REPOS\00_BETAMI\98_Random\01_Mnfienen\A_Modflow-Setup\examples</a:t>
            </a:r>
            <a:endParaRPr lang="pt-BR" sz="1200" dirty="0"/>
          </a:p>
          <a:p>
            <a:r>
              <a:rPr lang="LID4096" sz="1200" dirty="0"/>
              <a:t>E:\15_REPOS\00_BETAMI\98_Random\06_ThoReimann</a:t>
            </a:r>
            <a:endParaRPr lang="pt-BR" sz="1200" dirty="0"/>
          </a:p>
          <a:p>
            <a:r>
              <a:rPr lang="LID4096" sz="1200" dirty="0"/>
              <a:t>E:\15_REPOS\00_BETAMI\98_Random\07_Hatari</a:t>
            </a:r>
            <a:endParaRPr lang="pt-BR" sz="1200" dirty="0"/>
          </a:p>
          <a:p>
            <a:r>
              <a:rPr lang="LID4096" sz="1200" dirty="0"/>
              <a:t>E:\15_REPOS\00_BETAMI\98_Random\99_Samples_high_L_temp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AA54791-1648-E717-FD18-71173AA4E9BD}"/>
              </a:ext>
            </a:extLst>
          </p:cNvPr>
          <p:cNvSpPr txBox="1"/>
          <p:nvPr/>
        </p:nvSpPr>
        <p:spPr>
          <a:xfrm>
            <a:off x="6934200" y="125376"/>
            <a:ext cx="5119777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LID4096" sz="1050" dirty="0">
                <a:solidFill>
                  <a:srgbClr val="0000FF"/>
                </a:solidFill>
              </a:rPr>
              <a:t>E:\15_REPOS\b01_christianlangevin\00_gw3099_classrepo-master\exercises\</a:t>
            </a:r>
            <a:r>
              <a:rPr lang="LID4096" sz="1050" b="1" dirty="0">
                <a:solidFill>
                  <a:srgbClr val="FF0000"/>
                </a:solidFill>
              </a:rPr>
              <a:t>MT3DUSGS</a:t>
            </a:r>
            <a:endParaRPr lang="pt-BR" sz="1050" b="1" dirty="0">
              <a:solidFill>
                <a:srgbClr val="FF0000"/>
              </a:solidFill>
            </a:endParaRPr>
          </a:p>
          <a:p>
            <a:r>
              <a:rPr lang="en-US" sz="1050" dirty="0">
                <a:solidFill>
                  <a:srgbClr val="0000FF"/>
                </a:solidFill>
              </a:rPr>
              <a:t>E:\15_REPOS\b01_christianlangevin\umn2024-main\notebook</a:t>
            </a:r>
            <a:endParaRPr lang="LID4096" sz="1050" dirty="0">
              <a:solidFill>
                <a:srgbClr val="0000FF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5532983-4525-F0D2-502D-705A1E2FD77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3407" r="5937" b="26380"/>
          <a:stretch/>
        </p:blipFill>
        <p:spPr>
          <a:xfrm>
            <a:off x="9152238" y="550093"/>
            <a:ext cx="2825991" cy="73155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A7A15D33-3A38-666B-3A25-9D3BC40EA56F}"/>
              </a:ext>
            </a:extLst>
          </p:cNvPr>
          <p:cNvGrpSpPr/>
          <p:nvPr/>
        </p:nvGrpSpPr>
        <p:grpSpPr>
          <a:xfrm>
            <a:off x="9891922" y="2204180"/>
            <a:ext cx="2228809" cy="4390548"/>
            <a:chOff x="9758493" y="2267426"/>
            <a:chExt cx="2228809" cy="4390548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EC7CC71-1156-BB53-B615-D894541F0DDD}"/>
                </a:ext>
              </a:extLst>
            </p:cNvPr>
            <p:cNvGrpSpPr/>
            <p:nvPr/>
          </p:nvGrpSpPr>
          <p:grpSpPr>
            <a:xfrm>
              <a:off x="9825127" y="2355542"/>
              <a:ext cx="2162175" cy="4221489"/>
              <a:chOff x="322818" y="916891"/>
              <a:chExt cx="2162175" cy="4221489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14D0F874-D708-9360-EB43-6782204C0B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22818" y="916891"/>
                <a:ext cx="2162175" cy="4221489"/>
              </a:xfrm>
              <a:prstGeom prst="rect">
                <a:avLst/>
              </a:prstGeom>
            </p:spPr>
          </p:pic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86EA87C8-0FF3-5F73-F9AD-DA974CBA4619}"/>
                  </a:ext>
                </a:extLst>
              </p:cNvPr>
              <p:cNvSpPr/>
              <p:nvPr/>
            </p:nvSpPr>
            <p:spPr>
              <a:xfrm>
                <a:off x="322818" y="1105879"/>
                <a:ext cx="1248127" cy="213646"/>
              </a:xfrm>
              <a:prstGeom prst="rect">
                <a:avLst/>
              </a:prstGeom>
              <a:noFill/>
              <a:ln w="9525">
                <a:solidFill>
                  <a:srgbClr val="0000FF"/>
                </a:solidFill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txBody>
              <a:bodyPr wrap="none" anchor="ctr" anchorCtr="0">
                <a:noAutofit/>
              </a:bodyPr>
              <a:lstStyle/>
              <a:p>
                <a:endParaRPr lang="LID4096" dirty="0"/>
              </a:p>
            </p:txBody>
          </p:sp>
        </p:grp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3F20FF6-2762-69BB-B437-91BBB06D35C8}"/>
                </a:ext>
              </a:extLst>
            </p:cNvPr>
            <p:cNvSpPr/>
            <p:nvPr/>
          </p:nvSpPr>
          <p:spPr>
            <a:xfrm flipV="1">
              <a:off x="9758493" y="2267426"/>
              <a:ext cx="2162175" cy="4390548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wrap="none" anchor="ctr" anchorCtr="0">
              <a:noAutofit/>
            </a:bodyPr>
            <a:lstStyle/>
            <a:p>
              <a:endParaRPr lang="LID4096" dirty="0"/>
            </a:p>
          </p:txBody>
        </p:sp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D118C633-2C55-EB74-D3A3-180C9191E7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7167" y="5638398"/>
            <a:ext cx="3152775" cy="1009650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26580E8E-764A-CEF5-86E3-D6FAC24E194B}"/>
              </a:ext>
            </a:extLst>
          </p:cNvPr>
          <p:cNvGrpSpPr/>
          <p:nvPr/>
        </p:nvGrpSpPr>
        <p:grpSpPr>
          <a:xfrm>
            <a:off x="156515" y="4537408"/>
            <a:ext cx="1794018" cy="2114550"/>
            <a:chOff x="411893" y="4537408"/>
            <a:chExt cx="1794018" cy="2114550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0E0620FB-E139-AD8E-D38C-80DB310C16D7}"/>
                </a:ext>
              </a:extLst>
            </p:cNvPr>
            <p:cNvGrpSpPr/>
            <p:nvPr/>
          </p:nvGrpSpPr>
          <p:grpSpPr>
            <a:xfrm>
              <a:off x="411893" y="4610920"/>
              <a:ext cx="241147" cy="1762105"/>
              <a:chOff x="1760331" y="3318206"/>
              <a:chExt cx="241147" cy="1762105"/>
            </a:xfrm>
          </p:grpSpPr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0725A68A-D40C-8676-6443-AF0DB6354691}"/>
                  </a:ext>
                </a:extLst>
              </p:cNvPr>
              <p:cNvGrpSpPr/>
              <p:nvPr/>
            </p:nvGrpSpPr>
            <p:grpSpPr>
              <a:xfrm>
                <a:off x="1760331" y="3318206"/>
                <a:ext cx="241147" cy="741089"/>
                <a:chOff x="1760331" y="3318206"/>
                <a:chExt cx="241147" cy="741089"/>
              </a:xfrm>
            </p:grpSpPr>
            <p:sp>
              <p:nvSpPr>
                <p:cNvPr id="39" name="Arrow: Right 38">
                  <a:extLst>
                    <a:ext uri="{FF2B5EF4-FFF2-40B4-BE49-F238E27FC236}">
                      <a16:creationId xmlns:a16="http://schemas.microsoft.com/office/drawing/2014/main" id="{C4FF8086-E641-CB9F-27BA-502E3E0B8E05}"/>
                    </a:ext>
                  </a:extLst>
                </p:cNvPr>
                <p:cNvSpPr/>
                <p:nvPr/>
              </p:nvSpPr>
              <p:spPr>
                <a:xfrm>
                  <a:off x="1761996" y="3318206"/>
                  <a:ext cx="239482" cy="272478"/>
                </a:xfrm>
                <a:prstGeom prst="rightArrow">
                  <a:avLst/>
                </a:prstGeom>
                <a:noFill/>
                <a:ln w="6350">
                  <a:solidFill>
                    <a:schemeClr val="tx1"/>
                  </a:solidFill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none" anchor="ctr" anchorCtr="0">
                  <a:noAutofit/>
                </a:bodyPr>
                <a:lstStyle/>
                <a:p>
                  <a:endParaRPr lang="LID4096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0" name="Arrow: Right 39">
                  <a:extLst>
                    <a:ext uri="{FF2B5EF4-FFF2-40B4-BE49-F238E27FC236}">
                      <a16:creationId xmlns:a16="http://schemas.microsoft.com/office/drawing/2014/main" id="{4DEB8DEC-8444-EAFD-B30F-F65FA22C4757}"/>
                    </a:ext>
                  </a:extLst>
                </p:cNvPr>
                <p:cNvSpPr/>
                <p:nvPr/>
              </p:nvSpPr>
              <p:spPr>
                <a:xfrm>
                  <a:off x="1760331" y="3786817"/>
                  <a:ext cx="239482" cy="272478"/>
                </a:xfrm>
                <a:prstGeom prst="rightArrow">
                  <a:avLst/>
                </a:prstGeom>
                <a:noFill/>
                <a:ln w="6350">
                  <a:solidFill>
                    <a:schemeClr val="tx1"/>
                  </a:solidFill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none" anchor="ctr" anchorCtr="0">
                  <a:noAutofit/>
                </a:bodyPr>
                <a:lstStyle/>
                <a:p>
                  <a:endParaRPr lang="LID4096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38" name="Arrow: Right 37">
                <a:extLst>
                  <a:ext uri="{FF2B5EF4-FFF2-40B4-BE49-F238E27FC236}">
                    <a16:creationId xmlns:a16="http://schemas.microsoft.com/office/drawing/2014/main" id="{579532AA-B271-374F-7D57-8A632087585D}"/>
                  </a:ext>
                </a:extLst>
              </p:cNvPr>
              <p:cNvSpPr/>
              <p:nvPr/>
            </p:nvSpPr>
            <p:spPr>
              <a:xfrm>
                <a:off x="1761064" y="4807833"/>
                <a:ext cx="239482" cy="272478"/>
              </a:xfrm>
              <a:prstGeom prst="rightArrow">
                <a:avLst/>
              </a:prstGeom>
              <a:noFill/>
              <a:ln w="6350">
                <a:solidFill>
                  <a:schemeClr val="tx1"/>
                </a:solidFill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txBody>
              <a:bodyPr wrap="none" anchor="ctr" anchorCtr="0">
                <a:noAutofit/>
              </a:bodyPr>
              <a:lstStyle/>
              <a:p>
                <a:endParaRPr lang="LID4096" dirty="0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227CB9B0-65C3-E9FC-6304-DAB5C282F82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72386" y="4537408"/>
              <a:ext cx="1533525" cy="2114550"/>
            </a:xfrm>
            <a:prstGeom prst="rect">
              <a:avLst/>
            </a:prstGeom>
          </p:spPr>
        </p:pic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020DFCC8-2DF2-6A55-C823-2A156F22D3B3}"/>
              </a:ext>
            </a:extLst>
          </p:cNvPr>
          <p:cNvSpPr txBox="1"/>
          <p:nvPr/>
        </p:nvSpPr>
        <p:spPr>
          <a:xfrm>
            <a:off x="11215352" y="1880751"/>
            <a:ext cx="830388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LID4096"/>
            </a:defPPr>
            <a:lvl1pPr>
              <a:defRPr sz="1300">
                <a:solidFill>
                  <a:srgbClr val="0000FF"/>
                </a:solidFill>
              </a:defRPr>
            </a:lvl1pPr>
          </a:lstStyle>
          <a:p>
            <a:r>
              <a:rPr lang="en" b="1" dirty="0">
                <a:solidFill>
                  <a:srgbClr val="FF0000"/>
                </a:solidFill>
              </a:rPr>
              <a:t>offscreen</a:t>
            </a:r>
            <a:endParaRPr lang="LID4096" b="1" dirty="0">
              <a:solidFill>
                <a:srgbClr val="FF0000"/>
              </a:solidFill>
            </a:endParaRP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E093D3B8-537F-61EC-A03F-69F5FD6AD081}"/>
              </a:ext>
            </a:extLst>
          </p:cNvPr>
          <p:cNvGrpSpPr/>
          <p:nvPr/>
        </p:nvGrpSpPr>
        <p:grpSpPr>
          <a:xfrm>
            <a:off x="6646961" y="1170210"/>
            <a:ext cx="2682081" cy="3117805"/>
            <a:chOff x="6934200" y="1384139"/>
            <a:chExt cx="2682081" cy="3117805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72244BDD-EE78-D830-1EEA-65C5D3896955}"/>
                </a:ext>
              </a:extLst>
            </p:cNvPr>
            <p:cNvGrpSpPr/>
            <p:nvPr/>
          </p:nvGrpSpPr>
          <p:grpSpPr>
            <a:xfrm>
              <a:off x="6934200" y="2736895"/>
              <a:ext cx="2654648" cy="1765049"/>
              <a:chOff x="6961169" y="519473"/>
              <a:chExt cx="2654648" cy="1765049"/>
            </a:xfrm>
          </p:grpSpPr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B82BDAD0-71D6-5B2A-0BC0-6BC98E559B13}"/>
                  </a:ext>
                </a:extLst>
              </p:cNvPr>
              <p:cNvSpPr/>
              <p:nvPr/>
            </p:nvSpPr>
            <p:spPr>
              <a:xfrm>
                <a:off x="6961169" y="519473"/>
                <a:ext cx="2654648" cy="1765049"/>
              </a:xfrm>
              <a:prstGeom prst="rect">
                <a:avLst/>
              </a:prstGeom>
              <a:noFill/>
              <a:ln w="6350">
                <a:solidFill>
                  <a:schemeClr val="tx1"/>
                </a:solidFill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txBody>
              <a:bodyPr wrap="none" anchor="ctr" anchorCtr="0">
                <a:noAutofit/>
              </a:bodyPr>
              <a:lstStyle/>
              <a:p>
                <a:endParaRPr lang="LID4096"/>
              </a:p>
            </p:txBody>
          </p:sp>
          <p:pic>
            <p:nvPicPr>
              <p:cNvPr id="44" name="Picture 43">
                <a:extLst>
                  <a:ext uri="{FF2B5EF4-FFF2-40B4-BE49-F238E27FC236}">
                    <a16:creationId xmlns:a16="http://schemas.microsoft.com/office/drawing/2014/main" id="{CE47CE26-2164-7D99-12AA-B66A4A93EF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rcRect t="53420" b="21739"/>
              <a:stretch/>
            </p:blipFill>
            <p:spPr>
              <a:xfrm>
                <a:off x="7079038" y="592082"/>
                <a:ext cx="1800225" cy="210583"/>
              </a:xfrm>
              <a:prstGeom prst="rect">
                <a:avLst/>
              </a:prstGeom>
            </p:spPr>
          </p:pic>
          <p:pic>
            <p:nvPicPr>
              <p:cNvPr id="45" name="Picture 44">
                <a:extLst>
                  <a:ext uri="{FF2B5EF4-FFF2-40B4-BE49-F238E27FC236}">
                    <a16:creationId xmlns:a16="http://schemas.microsoft.com/office/drawing/2014/main" id="{9EA0FBC5-B746-9162-E406-6206EB2062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rcRect r="5566"/>
              <a:stretch/>
            </p:blipFill>
            <p:spPr>
              <a:xfrm>
                <a:off x="7209279" y="783009"/>
                <a:ext cx="1762997" cy="1457325"/>
              </a:xfrm>
              <a:prstGeom prst="rect">
                <a:avLst/>
              </a:prstGeom>
            </p:spPr>
          </p:pic>
          <p:pic>
            <p:nvPicPr>
              <p:cNvPr id="47" name="Picture 46">
                <a:extLst>
                  <a:ext uri="{FF2B5EF4-FFF2-40B4-BE49-F238E27FC236}">
                    <a16:creationId xmlns:a16="http://schemas.microsoft.com/office/drawing/2014/main" id="{FA233B3B-1C87-70ED-CD5E-E8B479FB44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805875" y="1608303"/>
                <a:ext cx="1670021" cy="567345"/>
              </a:xfrm>
              <a:prstGeom prst="rect">
                <a:avLst/>
              </a:prstGeom>
            </p:spPr>
          </p:pic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661AA797-E4BE-76BA-B810-00FCCB8B16B2}"/>
                  </a:ext>
                </a:extLst>
              </p:cNvPr>
              <p:cNvSpPr/>
              <p:nvPr/>
            </p:nvSpPr>
            <p:spPr>
              <a:xfrm>
                <a:off x="7065131" y="572427"/>
                <a:ext cx="928431" cy="210582"/>
              </a:xfrm>
              <a:prstGeom prst="rect">
                <a:avLst/>
              </a:prstGeom>
              <a:noFill/>
              <a:ln w="19050">
                <a:solidFill>
                  <a:srgbClr val="0000FF"/>
                </a:solidFill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txBody>
              <a:bodyPr wrap="none" anchor="ctr" anchorCtr="0">
                <a:noAutofit/>
              </a:bodyPr>
              <a:lstStyle/>
              <a:p>
                <a:endParaRPr lang="LID4096"/>
              </a:p>
            </p:txBody>
          </p:sp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238FAC31-D70A-4EBC-2895-8121E052BB2D}"/>
                </a:ext>
              </a:extLst>
            </p:cNvPr>
            <p:cNvGrpSpPr/>
            <p:nvPr/>
          </p:nvGrpSpPr>
          <p:grpSpPr>
            <a:xfrm>
              <a:off x="6936294" y="1384139"/>
              <a:ext cx="2679987" cy="1283799"/>
              <a:chOff x="400204" y="5371427"/>
              <a:chExt cx="2679987" cy="1283799"/>
            </a:xfrm>
          </p:grpSpPr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38EA8539-E6E0-78CF-2B7E-4F8E08EE7DB0}"/>
                  </a:ext>
                </a:extLst>
              </p:cNvPr>
              <p:cNvGrpSpPr/>
              <p:nvPr/>
            </p:nvGrpSpPr>
            <p:grpSpPr>
              <a:xfrm>
                <a:off x="400204" y="5371427"/>
                <a:ext cx="2669542" cy="1283799"/>
                <a:chOff x="486049" y="5166585"/>
                <a:chExt cx="2669542" cy="1283799"/>
              </a:xfrm>
            </p:grpSpPr>
            <p:grpSp>
              <p:nvGrpSpPr>
                <p:cNvPr id="54" name="Group 53">
                  <a:extLst>
                    <a:ext uri="{FF2B5EF4-FFF2-40B4-BE49-F238E27FC236}">
                      <a16:creationId xmlns:a16="http://schemas.microsoft.com/office/drawing/2014/main" id="{F4120F6A-877E-FDD3-ADC7-FCCF62B0697D}"/>
                    </a:ext>
                  </a:extLst>
                </p:cNvPr>
                <p:cNvGrpSpPr/>
                <p:nvPr/>
              </p:nvGrpSpPr>
              <p:grpSpPr>
                <a:xfrm>
                  <a:off x="496671" y="5166585"/>
                  <a:ext cx="2658920" cy="1216532"/>
                  <a:chOff x="8932809" y="2673568"/>
                  <a:chExt cx="2583898" cy="1182206"/>
                </a:xfrm>
              </p:grpSpPr>
              <p:grpSp>
                <p:nvGrpSpPr>
                  <p:cNvPr id="57" name="Group 56">
                    <a:extLst>
                      <a:ext uri="{FF2B5EF4-FFF2-40B4-BE49-F238E27FC236}">
                        <a16:creationId xmlns:a16="http://schemas.microsoft.com/office/drawing/2014/main" id="{A6B9E3FA-EED4-850B-A8D4-024818894CC0}"/>
                      </a:ext>
                    </a:extLst>
                  </p:cNvPr>
                  <p:cNvGrpSpPr/>
                  <p:nvPr/>
                </p:nvGrpSpPr>
                <p:grpSpPr>
                  <a:xfrm>
                    <a:off x="8964941" y="2898295"/>
                    <a:ext cx="2551766" cy="957479"/>
                    <a:chOff x="61525" y="3936047"/>
                    <a:chExt cx="2551766" cy="957479"/>
                  </a:xfrm>
                </p:grpSpPr>
                <p:pic>
                  <p:nvPicPr>
                    <p:cNvPr id="59" name="Picture 58">
                      <a:extLst>
                        <a:ext uri="{FF2B5EF4-FFF2-40B4-BE49-F238E27FC236}">
                          <a16:creationId xmlns:a16="http://schemas.microsoft.com/office/drawing/2014/main" id="{91F2145D-627B-D4EB-2AE1-8352F82FC52E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9"/>
                    <a:srcRect t="59959" b="31580"/>
                    <a:stretch/>
                  </p:blipFill>
                  <p:spPr>
                    <a:xfrm>
                      <a:off x="222516" y="4377227"/>
                      <a:ext cx="2390775" cy="201471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62" name="TextBox 61">
                      <a:extLst>
                        <a:ext uri="{FF2B5EF4-FFF2-40B4-BE49-F238E27FC236}">
                          <a16:creationId xmlns:a16="http://schemas.microsoft.com/office/drawing/2014/main" id="{4BC585CB-C799-F49E-2586-FB5059D6C06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1525" y="4564525"/>
                      <a:ext cx="2507488" cy="329001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>
                      <a:defPPr>
                        <a:defRPr lang="LID4096"/>
                      </a:defPPr>
                      <a:lvl1pPr>
                        <a:defRPr sz="1100" b="1"/>
                      </a:lvl1pPr>
                    </a:lstStyle>
                    <a:p>
                      <a:pPr algn="r"/>
                      <a:r>
                        <a:rPr lang="en-US" sz="800" b="0" dirty="0">
                          <a:solidFill>
                            <a:srgbClr val="0000FF"/>
                          </a:solidFill>
                        </a:rPr>
                        <a:t>https://doi-usgs.github.io/modflow-setup/latest/notebooks/Pleasant_lake_lgr_example.html</a:t>
                      </a:r>
                      <a:endParaRPr lang="LID4096" sz="800" b="0" dirty="0">
                        <a:solidFill>
                          <a:srgbClr val="0000FF"/>
                        </a:solidFill>
                      </a:endParaRPr>
                    </a:p>
                  </p:txBody>
                </p:sp>
                <p:pic>
                  <p:nvPicPr>
                    <p:cNvPr id="64" name="Picture 63">
                      <a:extLst>
                        <a:ext uri="{FF2B5EF4-FFF2-40B4-BE49-F238E27FC236}">
                          <a16:creationId xmlns:a16="http://schemas.microsoft.com/office/drawing/2014/main" id="{396DC14A-E99F-1933-76C0-34855FAF77AD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0"/>
                    <a:srcRect t="2473" b="19824"/>
                    <a:stretch/>
                  </p:blipFill>
                  <p:spPr>
                    <a:xfrm>
                      <a:off x="158111" y="3936047"/>
                      <a:ext cx="1295400" cy="429266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58" name="Picture 57">
                    <a:extLst>
                      <a:ext uri="{FF2B5EF4-FFF2-40B4-BE49-F238E27FC236}">
                        <a16:creationId xmlns:a16="http://schemas.microsoft.com/office/drawing/2014/main" id="{3DFD43F8-8FBC-18A6-9521-D02246C375C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/>
                  <a:srcRect b="87844"/>
                  <a:stretch/>
                </p:blipFill>
                <p:spPr>
                  <a:xfrm>
                    <a:off x="8932809" y="2673568"/>
                    <a:ext cx="1285875" cy="201471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56" name="Rectangle 55">
                  <a:extLst>
                    <a:ext uri="{FF2B5EF4-FFF2-40B4-BE49-F238E27FC236}">
                      <a16:creationId xmlns:a16="http://schemas.microsoft.com/office/drawing/2014/main" id="{60048891-32A3-41D4-9217-F62CA0DE5296}"/>
                    </a:ext>
                  </a:extLst>
                </p:cNvPr>
                <p:cNvSpPr/>
                <p:nvPr/>
              </p:nvSpPr>
              <p:spPr>
                <a:xfrm>
                  <a:off x="486049" y="5397839"/>
                  <a:ext cx="2652554" cy="1052545"/>
                </a:xfrm>
                <a:prstGeom prst="rect">
                  <a:avLst/>
                </a:prstGeom>
                <a:noFill/>
                <a:ln w="6350">
                  <a:solidFill>
                    <a:schemeClr val="tx1"/>
                  </a:solidFill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none" anchor="ctr" anchorCtr="0">
                  <a:noAutofit/>
                </a:bodyPr>
                <a:lstStyle/>
                <a:p>
                  <a:endParaRPr lang="LID4096"/>
                </a:p>
              </p:txBody>
            </p:sp>
          </p:grp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22890BDE-E349-B81F-96BF-6DA437B18406}"/>
                  </a:ext>
                </a:extLst>
              </p:cNvPr>
              <p:cNvSpPr txBox="1"/>
              <p:nvPr/>
            </p:nvSpPr>
            <p:spPr>
              <a:xfrm>
                <a:off x="1541777" y="5783093"/>
                <a:ext cx="1538414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LID4096"/>
                </a:defPPr>
                <a:lvl1pPr>
                  <a:defRPr sz="1100" b="1"/>
                </a:lvl1pPr>
              </a:lstStyle>
              <a:p>
                <a:pPr algn="r"/>
                <a:r>
                  <a:rPr lang="en-US" dirty="0"/>
                  <a:t>git env! mfsetup kernel</a:t>
                </a:r>
                <a:endParaRPr lang="LID4096" sz="800" dirty="0">
                  <a:solidFill>
                    <a:srgbClr val="0000FF"/>
                  </a:solidFill>
                </a:endParaRPr>
              </a:p>
            </p:txBody>
          </p:sp>
        </p:grp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A9A4A1DF-6B23-0AA8-7A50-6BA5225F3D9B}"/>
              </a:ext>
            </a:extLst>
          </p:cNvPr>
          <p:cNvGrpSpPr/>
          <p:nvPr/>
        </p:nvGrpSpPr>
        <p:grpSpPr>
          <a:xfrm>
            <a:off x="118918" y="215054"/>
            <a:ext cx="6126480" cy="2585898"/>
            <a:chOff x="118918" y="215054"/>
            <a:chExt cx="6126480" cy="2585898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CD16F0C2-DE1E-9BB5-249E-C8EF7CAC499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rcRect t="1278"/>
            <a:stretch/>
          </p:blipFill>
          <p:spPr>
            <a:xfrm>
              <a:off x="205364" y="215054"/>
              <a:ext cx="1857375" cy="2585898"/>
            </a:xfrm>
            <a:prstGeom prst="rect">
              <a:avLst/>
            </a:prstGeom>
          </p:spPr>
        </p:pic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AB48310A-8F1A-B05F-BD48-AC118D1C456A}"/>
                </a:ext>
              </a:extLst>
            </p:cNvPr>
            <p:cNvGrpSpPr/>
            <p:nvPr/>
          </p:nvGrpSpPr>
          <p:grpSpPr>
            <a:xfrm>
              <a:off x="2064902" y="224038"/>
              <a:ext cx="4171950" cy="2505075"/>
              <a:chOff x="2363690" y="1014403"/>
              <a:chExt cx="4171950" cy="2505075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D069C9EB-40CD-A90D-C6C1-6B05112084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363690" y="1014403"/>
                <a:ext cx="4171950" cy="2505075"/>
              </a:xfrm>
              <a:prstGeom prst="rect">
                <a:avLst/>
              </a:prstGeom>
            </p:spPr>
          </p:pic>
          <p:pic>
            <p:nvPicPr>
              <p:cNvPr id="65" name="Picture 64">
                <a:extLst>
                  <a:ext uri="{FF2B5EF4-FFF2-40B4-BE49-F238E27FC236}">
                    <a16:creationId xmlns:a16="http://schemas.microsoft.com/office/drawing/2014/main" id="{E9281498-6449-7AC5-D7F3-62A6A2581E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505388" y="1277799"/>
                <a:ext cx="1543050" cy="64770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</p:pic>
        </p:grp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6920EE65-BE26-F794-0A28-51D4F47AD395}"/>
                </a:ext>
              </a:extLst>
            </p:cNvPr>
            <p:cNvSpPr/>
            <p:nvPr/>
          </p:nvSpPr>
          <p:spPr>
            <a:xfrm flipV="1">
              <a:off x="118918" y="2018268"/>
              <a:ext cx="6126480" cy="185912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wrap="none" anchor="ctr" anchorCtr="0">
              <a:noAutofit/>
            </a:bodyPr>
            <a:lstStyle/>
            <a:p>
              <a:endParaRPr lang="LID4096" dirty="0"/>
            </a:p>
          </p:txBody>
        </p:sp>
      </p:grpSp>
      <p:sp>
        <p:nvSpPr>
          <p:cNvPr id="70" name="Rectangle 69">
            <a:extLst>
              <a:ext uri="{FF2B5EF4-FFF2-40B4-BE49-F238E27FC236}">
                <a16:creationId xmlns:a16="http://schemas.microsoft.com/office/drawing/2014/main" id="{7AF7A9E3-C61E-5BCA-8618-F465B69F3E91}"/>
              </a:ext>
            </a:extLst>
          </p:cNvPr>
          <p:cNvSpPr/>
          <p:nvPr/>
        </p:nvSpPr>
        <p:spPr>
          <a:xfrm flipV="1">
            <a:off x="112453" y="2204292"/>
            <a:ext cx="1812528" cy="4439428"/>
          </a:xfrm>
          <a:prstGeom prst="rect">
            <a:avLst/>
          </a:prstGeom>
          <a:noFill/>
          <a:ln w="6350"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none" anchor="ctr" anchorCtr="0">
            <a:noAutofit/>
          </a:bodyPr>
          <a:lstStyle/>
          <a:p>
            <a:endParaRPr lang="LID4096" dirty="0"/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FA4E613A-637A-0088-FE29-43A0E777CBC6}"/>
              </a:ext>
            </a:extLst>
          </p:cNvPr>
          <p:cNvGrpSpPr/>
          <p:nvPr/>
        </p:nvGrpSpPr>
        <p:grpSpPr>
          <a:xfrm>
            <a:off x="6387586" y="5602956"/>
            <a:ext cx="3190602" cy="1153955"/>
            <a:chOff x="7886973" y="2688278"/>
            <a:chExt cx="3190602" cy="1153955"/>
          </a:xfrm>
        </p:grpSpPr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02F92691-E3F6-C023-E7E1-C6493B2DB531}"/>
                </a:ext>
              </a:extLst>
            </p:cNvPr>
            <p:cNvGrpSpPr/>
            <p:nvPr/>
          </p:nvGrpSpPr>
          <p:grpSpPr>
            <a:xfrm>
              <a:off x="7921525" y="2694491"/>
              <a:ext cx="2956285" cy="1063926"/>
              <a:chOff x="6776327" y="4329612"/>
              <a:chExt cx="2956285" cy="1063926"/>
            </a:xfrm>
          </p:grpSpPr>
          <p:grpSp>
            <p:nvGrpSpPr>
              <p:cNvPr id="75" name="Group 74">
                <a:extLst>
                  <a:ext uri="{FF2B5EF4-FFF2-40B4-BE49-F238E27FC236}">
                    <a16:creationId xmlns:a16="http://schemas.microsoft.com/office/drawing/2014/main" id="{15A234F7-8D98-2D72-08D6-F06028A9D3B1}"/>
                  </a:ext>
                </a:extLst>
              </p:cNvPr>
              <p:cNvGrpSpPr/>
              <p:nvPr/>
            </p:nvGrpSpPr>
            <p:grpSpPr>
              <a:xfrm>
                <a:off x="6776327" y="4329612"/>
                <a:ext cx="2952750" cy="1052486"/>
                <a:chOff x="6776327" y="4329612"/>
                <a:chExt cx="2952750" cy="1052486"/>
              </a:xfrm>
            </p:grpSpPr>
            <p:grpSp>
              <p:nvGrpSpPr>
                <p:cNvPr id="82" name="Group 81">
                  <a:extLst>
                    <a:ext uri="{FF2B5EF4-FFF2-40B4-BE49-F238E27FC236}">
                      <a16:creationId xmlns:a16="http://schemas.microsoft.com/office/drawing/2014/main" id="{E853EA55-E32D-E621-7DD4-6F4C3BFE30DA}"/>
                    </a:ext>
                  </a:extLst>
                </p:cNvPr>
                <p:cNvGrpSpPr/>
                <p:nvPr/>
              </p:nvGrpSpPr>
              <p:grpSpPr>
                <a:xfrm>
                  <a:off x="6776327" y="4329612"/>
                  <a:ext cx="2952750" cy="1052486"/>
                  <a:chOff x="6792950" y="4265589"/>
                  <a:chExt cx="2952750" cy="1052486"/>
                </a:xfrm>
              </p:grpSpPr>
              <p:pic>
                <p:nvPicPr>
                  <p:cNvPr id="85" name="Picture 84">
                    <a:extLst>
                      <a:ext uri="{FF2B5EF4-FFF2-40B4-BE49-F238E27FC236}">
                        <a16:creationId xmlns:a16="http://schemas.microsoft.com/office/drawing/2014/main" id="{457567DC-B50C-EAE4-984B-5DCE550459F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/>
                  <a:srcRect t="75159"/>
                  <a:stretch/>
                </p:blipFill>
                <p:spPr>
                  <a:xfrm>
                    <a:off x="6839338" y="4265589"/>
                    <a:ext cx="1800225" cy="210582"/>
                  </a:xfrm>
                  <a:prstGeom prst="rect">
                    <a:avLst/>
                  </a:prstGeom>
                </p:spPr>
              </p:pic>
              <p:pic>
                <p:nvPicPr>
                  <p:cNvPr id="86" name="Picture 85">
                    <a:extLst>
                      <a:ext uri="{FF2B5EF4-FFF2-40B4-BE49-F238E27FC236}">
                        <a16:creationId xmlns:a16="http://schemas.microsoft.com/office/drawing/2014/main" id="{47CE0978-9109-2C68-382F-C05D008D04C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6920747" y="4481594"/>
                    <a:ext cx="1857375" cy="476250"/>
                  </a:xfrm>
                  <a:prstGeom prst="rect">
                    <a:avLst/>
                  </a:prstGeom>
                </p:spPr>
              </p:pic>
              <p:pic>
                <p:nvPicPr>
                  <p:cNvPr id="88" name="Picture 87">
                    <a:extLst>
                      <a:ext uri="{FF2B5EF4-FFF2-40B4-BE49-F238E27FC236}">
                        <a16:creationId xmlns:a16="http://schemas.microsoft.com/office/drawing/2014/main" id="{DD5E58BA-CB5D-35C5-A9BE-4F3EFA66FF6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6"/>
                  <a:srcRect t="-284" b="83809"/>
                  <a:stretch/>
                </p:blipFill>
                <p:spPr>
                  <a:xfrm>
                    <a:off x="6792950" y="4908508"/>
                    <a:ext cx="2952750" cy="409567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83" name="Rectangle 82">
                  <a:extLst>
                    <a:ext uri="{FF2B5EF4-FFF2-40B4-BE49-F238E27FC236}">
                      <a16:creationId xmlns:a16="http://schemas.microsoft.com/office/drawing/2014/main" id="{CB4E81FF-58BB-0177-D63B-2C5DA9ECB53B}"/>
                    </a:ext>
                  </a:extLst>
                </p:cNvPr>
                <p:cNvSpPr/>
                <p:nvPr/>
              </p:nvSpPr>
              <p:spPr>
                <a:xfrm>
                  <a:off x="6904124" y="4759238"/>
                  <a:ext cx="928431" cy="210582"/>
                </a:xfrm>
                <a:prstGeom prst="rect">
                  <a:avLst/>
                </a:prstGeom>
                <a:noFill/>
                <a:ln w="19050">
                  <a:solidFill>
                    <a:srgbClr val="0000FF"/>
                  </a:solidFill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none" anchor="ctr" anchorCtr="0">
                  <a:noAutofit/>
                </a:bodyPr>
                <a:lstStyle/>
                <a:p>
                  <a:endParaRPr lang="LID4096"/>
                </a:p>
              </p:txBody>
            </p:sp>
          </p:grpSp>
          <p:pic>
            <p:nvPicPr>
              <p:cNvPr id="76" name="Picture 75">
                <a:extLst>
                  <a:ext uri="{FF2B5EF4-FFF2-40B4-BE49-F238E27FC236}">
                    <a16:creationId xmlns:a16="http://schemas.microsoft.com/office/drawing/2014/main" id="{2F23058A-535C-DACE-D9BA-01EA156E86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8499525" y="4342599"/>
                <a:ext cx="1233087" cy="942034"/>
              </a:xfrm>
              <a:prstGeom prst="rect">
                <a:avLst/>
              </a:prstGeom>
            </p:spPr>
          </p:pic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9BB5F1DF-DA59-0562-7258-F1AA02FE9977}"/>
                  </a:ext>
                </a:extLst>
              </p:cNvPr>
              <p:cNvSpPr txBox="1"/>
              <p:nvPr/>
            </p:nvSpPr>
            <p:spPr>
              <a:xfrm>
                <a:off x="7762032" y="5131928"/>
                <a:ext cx="1602713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LID4096"/>
                </a:defPPr>
                <a:lvl1pPr>
                  <a:defRPr sz="1100" b="1"/>
                </a:lvl1pPr>
              </a:lstStyle>
              <a:p>
                <a:r>
                  <a:rPr lang="LID4096" dirty="0"/>
                  <a:t>pleasant-lake</a:t>
                </a:r>
              </a:p>
            </p:txBody>
          </p:sp>
        </p:grp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663FE929-6160-9A25-9460-8466985E62AC}"/>
                </a:ext>
              </a:extLst>
            </p:cNvPr>
            <p:cNvSpPr/>
            <p:nvPr/>
          </p:nvSpPr>
          <p:spPr>
            <a:xfrm>
              <a:off x="7886973" y="2688278"/>
              <a:ext cx="3190602" cy="1153955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wrap="none" anchor="ctr" anchorCtr="0">
              <a:noAutofit/>
            </a:bodyPr>
            <a:lstStyle/>
            <a:p>
              <a:endParaRPr lang="LID4096"/>
            </a:p>
          </p:txBody>
        </p:sp>
      </p:grpSp>
    </p:spTree>
    <p:extLst>
      <p:ext uri="{BB962C8B-B14F-4D97-AF65-F5344CB8AC3E}">
        <p14:creationId xmlns:p14="http://schemas.microsoft.com/office/powerpoint/2010/main" val="15682294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647E8F0A-60CD-A561-F6D6-871CE9410B8D}"/>
              </a:ext>
            </a:extLst>
          </p:cNvPr>
          <p:cNvGrpSpPr>
            <a:grpSpLocks noChangeAspect="1"/>
          </p:cNvGrpSpPr>
          <p:nvPr/>
        </p:nvGrpSpPr>
        <p:grpSpPr>
          <a:xfrm>
            <a:off x="342899" y="146722"/>
            <a:ext cx="11588263" cy="6518397"/>
            <a:chOff x="0" y="0"/>
            <a:chExt cx="12192001" cy="685800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C3C8C3E-2C42-7991-F405-28FD565DABB0}"/>
                </a:ext>
              </a:extLst>
            </p:cNvPr>
            <p:cNvGrpSpPr/>
            <p:nvPr/>
          </p:nvGrpSpPr>
          <p:grpSpPr>
            <a:xfrm>
              <a:off x="0" y="0"/>
              <a:ext cx="12192001" cy="6858000"/>
              <a:chOff x="0" y="0"/>
              <a:chExt cx="12192001" cy="6858000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9624B42F-9D26-7C86-64A7-9024AF2B19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0" y="0"/>
                <a:ext cx="12192000" cy="6858000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F606BCE7-1A0A-9F1E-A8E7-8382746B5F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0084037" y="5752901"/>
                <a:ext cx="2107964" cy="1105099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318F315A-003D-745D-5820-F85D29207A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8578553" y="6366618"/>
                <a:ext cx="2107964" cy="491382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2DA72393-6F74-04A9-BADE-6993BFA290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287708" y="5963542"/>
                <a:ext cx="2107964" cy="491382"/>
              </a:xfrm>
              <a:prstGeom prst="rect">
                <a:avLst/>
              </a:prstGeom>
            </p:spPr>
          </p:pic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5C19CF9-F294-ADDA-070D-7A0685B288E4}"/>
                </a:ext>
              </a:extLst>
            </p:cNvPr>
            <p:cNvSpPr txBox="1"/>
            <p:nvPr/>
          </p:nvSpPr>
          <p:spPr>
            <a:xfrm>
              <a:off x="88087" y="218410"/>
              <a:ext cx="171344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LID4096"/>
              </a:defPPr>
              <a:lvl1pPr>
                <a:defRPr sz="1100" b="1"/>
              </a:lvl1pPr>
            </a:lstStyle>
            <a:p>
              <a:pPr algn="ctr"/>
              <a:r>
                <a:rPr lang="en-US" sz="1800" dirty="0">
                  <a:solidFill>
                    <a:schemeClr val="bg1"/>
                  </a:solidFill>
                </a:rPr>
                <a:t>ECOSYSTEM</a:t>
              </a:r>
              <a:endParaRPr lang="LID4096" dirty="0">
                <a:solidFill>
                  <a:schemeClr val="bg1"/>
                </a:solidFill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79099B1B-47E8-AF8E-742C-D908456165AB}"/>
              </a:ext>
            </a:extLst>
          </p:cNvPr>
          <p:cNvSpPr txBox="1"/>
          <p:nvPr/>
        </p:nvSpPr>
        <p:spPr>
          <a:xfrm>
            <a:off x="367014" y="6393847"/>
            <a:ext cx="15643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LID4096"/>
            </a:defPPr>
            <a:lvl1pPr algn="ctr">
              <a:defRPr sz="1200" u="sng">
                <a:solidFill>
                  <a:schemeClr val="tx2"/>
                </a:solidFill>
              </a:defRPr>
            </a:lvl1pPr>
          </a:lstStyle>
          <a:p>
            <a:pPr algn="l"/>
            <a:r>
              <a:rPr lang="LID4096" u="none" dirty="0"/>
              <a:t>christianlangevin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603AD5E6-F580-2CEB-3E35-5ED78FA467F5}"/>
              </a:ext>
            </a:extLst>
          </p:cNvPr>
          <p:cNvSpPr/>
          <p:nvPr/>
        </p:nvSpPr>
        <p:spPr>
          <a:xfrm>
            <a:off x="8155459" y="5873578"/>
            <a:ext cx="403655" cy="174900"/>
          </a:xfrm>
          <a:prstGeom prst="round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E8807AA6-F25C-0F2A-8ECB-4DE4E71D9C4A}"/>
              </a:ext>
            </a:extLst>
          </p:cNvPr>
          <p:cNvSpPr/>
          <p:nvPr/>
        </p:nvSpPr>
        <p:spPr>
          <a:xfrm>
            <a:off x="2364260" y="5028165"/>
            <a:ext cx="1013253" cy="369332"/>
          </a:xfrm>
          <a:prstGeom prst="round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F8ED5A2D-16F4-4580-620E-32DDC748C04B}"/>
              </a:ext>
            </a:extLst>
          </p:cNvPr>
          <p:cNvSpPr/>
          <p:nvPr/>
        </p:nvSpPr>
        <p:spPr>
          <a:xfrm>
            <a:off x="3637693" y="5941978"/>
            <a:ext cx="403655" cy="174900"/>
          </a:xfrm>
          <a:prstGeom prst="round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1F5373D1-DAC2-ED8B-BCF7-77D87742A23B}"/>
              </a:ext>
            </a:extLst>
          </p:cNvPr>
          <p:cNvSpPr/>
          <p:nvPr/>
        </p:nvSpPr>
        <p:spPr>
          <a:xfrm>
            <a:off x="8048117" y="451913"/>
            <a:ext cx="1010158" cy="467048"/>
          </a:xfrm>
          <a:prstGeom prst="round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9F065C5D-7F3F-7F70-A218-65344DE1EDB4}"/>
              </a:ext>
            </a:extLst>
          </p:cNvPr>
          <p:cNvSpPr/>
          <p:nvPr/>
        </p:nvSpPr>
        <p:spPr>
          <a:xfrm>
            <a:off x="4581525" y="154781"/>
            <a:ext cx="1183236" cy="628484"/>
          </a:xfrm>
          <a:prstGeom prst="round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8165DF-A153-59A0-44E5-05C7646CEA65}"/>
              </a:ext>
            </a:extLst>
          </p:cNvPr>
          <p:cNvSpPr txBox="1"/>
          <p:nvPr/>
        </p:nvSpPr>
        <p:spPr>
          <a:xfrm>
            <a:off x="447296" y="4922246"/>
            <a:ext cx="123273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noProof="0" dirty="0">
                <a:solidFill>
                  <a:schemeClr val="tx2"/>
                </a:solidFill>
              </a:rPr>
              <a:t>Teachable</a:t>
            </a:r>
          </a:p>
          <a:p>
            <a:r>
              <a:rPr lang="en-GB" sz="1200" noProof="0" dirty="0">
                <a:solidFill>
                  <a:schemeClr val="tx2"/>
                </a:solidFill>
              </a:rPr>
              <a:t>Documented</a:t>
            </a:r>
          </a:p>
          <a:p>
            <a:r>
              <a:rPr lang="en-GB" sz="1200" noProof="0" dirty="0">
                <a:solidFill>
                  <a:schemeClr val="tx2"/>
                </a:solidFill>
              </a:rPr>
              <a:t>Reliable</a:t>
            </a:r>
          </a:p>
          <a:p>
            <a:r>
              <a:rPr lang="en-GB" sz="1200" noProof="0" dirty="0">
                <a:solidFill>
                  <a:schemeClr val="tx2"/>
                </a:solidFill>
              </a:rPr>
              <a:t>Robust</a:t>
            </a:r>
          </a:p>
          <a:p>
            <a:r>
              <a:rPr lang="en-GB" sz="1200" noProof="0" dirty="0">
                <a:solidFill>
                  <a:schemeClr val="tx2"/>
                </a:solidFill>
              </a:rPr>
              <a:t>Efficient </a:t>
            </a:r>
          </a:p>
          <a:p>
            <a:r>
              <a:rPr lang="en-GB" sz="1200" noProof="0" dirty="0">
                <a:solidFill>
                  <a:schemeClr val="tx2"/>
                </a:solidFill>
              </a:rPr>
              <a:t>Extensible</a:t>
            </a:r>
          </a:p>
          <a:p>
            <a:r>
              <a:rPr lang="en-GB" sz="1200" noProof="0" dirty="0">
                <a:solidFill>
                  <a:schemeClr val="tx2"/>
                </a:solidFill>
              </a:rPr>
              <a:t>Portable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41CAA6-8287-DA9D-F8C2-880626FC13F9}"/>
              </a:ext>
            </a:extLst>
          </p:cNvPr>
          <p:cNvSpPr txBox="1"/>
          <p:nvPr/>
        </p:nvSpPr>
        <p:spPr>
          <a:xfrm>
            <a:off x="9241937" y="4935832"/>
            <a:ext cx="123273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noProof="0" dirty="0">
                <a:solidFill>
                  <a:schemeClr val="bg1"/>
                </a:solidFill>
              </a:rPr>
              <a:t>API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4D2369D-97CD-062F-89DC-9D56C0216784}"/>
              </a:ext>
            </a:extLst>
          </p:cNvPr>
          <p:cNvSpPr txBox="1"/>
          <p:nvPr/>
        </p:nvSpPr>
        <p:spPr>
          <a:xfrm>
            <a:off x="10953514" y="4935832"/>
            <a:ext cx="89558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LID4096"/>
            </a:defPPr>
            <a:lvl1pPr algn="ctr">
              <a:defRPr sz="1200" u="sng">
                <a:solidFill>
                  <a:schemeClr val="tx2"/>
                </a:solidFill>
              </a:defRPr>
            </a:lvl1pPr>
          </a:lstStyle>
          <a:p>
            <a:r>
              <a:rPr lang="en-GB" u="none" dirty="0"/>
              <a:t>SFR</a:t>
            </a:r>
          </a:p>
          <a:p>
            <a:r>
              <a:rPr lang="en-GB" u="none" dirty="0"/>
              <a:t>MNW2</a:t>
            </a:r>
          </a:p>
          <a:p>
            <a:r>
              <a:rPr lang="en-GB" u="none" dirty="0"/>
              <a:t>MVR packages</a:t>
            </a:r>
          </a:p>
        </p:txBody>
      </p:sp>
    </p:spTree>
    <p:extLst>
      <p:ext uri="{BB962C8B-B14F-4D97-AF65-F5344CB8AC3E}">
        <p14:creationId xmlns:p14="http://schemas.microsoft.com/office/powerpoint/2010/main" val="3985387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21709</TotalTime>
  <Words>247</Words>
  <Application>Microsoft Office PowerPoint</Application>
  <PresentationFormat>Widescreen</PresentationFormat>
  <Paragraphs>38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grossi</dc:creator>
  <cp:lastModifiedBy>grossi</cp:lastModifiedBy>
  <cp:revision>471</cp:revision>
  <dcterms:created xsi:type="dcterms:W3CDTF">2024-12-17T09:33:28Z</dcterms:created>
  <dcterms:modified xsi:type="dcterms:W3CDTF">2025-06-05T10:20:16Z</dcterms:modified>
</cp:coreProperties>
</file>